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3" r:id="rId5"/>
    <p:sldId id="262" r:id="rId6"/>
    <p:sldId id="258" r:id="rId7"/>
    <p:sldId id="259" r:id="rId8"/>
    <p:sldId id="260" r:id="rId9"/>
  </p:sldIdLst>
  <p:sldSz cx="18288000" cy="10287000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Bold" pitchFamily="2" charset="0"/>
      <p:regular r:id="rId15"/>
      <p:bold r:id="rId16"/>
    </p:embeddedFont>
    <p:embeddedFont>
      <p:font typeface="Georgia Pro" panose="02040502050405020303" pitchFamily="18" charset="0"/>
      <p:regular r:id="rId17"/>
      <p:bold r:id="rId18"/>
      <p:italic r:id="rId19"/>
      <p:boldItalic r:id="rId20"/>
    </p:embeddedFont>
    <p:embeddedFont>
      <p:font typeface="Georgia Pro Light" panose="02040302050405020303" pitchFamily="18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597" autoAdjust="0"/>
  </p:normalViewPr>
  <p:slideViewPr>
    <p:cSldViewPr>
      <p:cViewPr>
        <p:scale>
          <a:sx n="71" d="100"/>
          <a:sy n="71" d="100"/>
        </p:scale>
        <p:origin x="78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6265718_AI-based_approach_for_transcribing_and_classifying_unstructured_emergency_call_data_A_methodological_proposa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10.07849" TargetMode="External"/><Relationship Id="rId4" Type="http://schemas.openxmlformats.org/officeDocument/2006/relationships/hyperlink" Target="https://arxiv.org/pdf/2306.0061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7680316"/>
            <a:chOff x="-48591" y="-714375"/>
            <a:chExt cx="9867900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826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SeaAlert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2515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Ilana Estrin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Classifying Maritime Distress Messages with LLM</a:t>
            </a:r>
            <a:r>
              <a:rPr lang="he-IL" sz="3000" dirty="0">
                <a:solidFill>
                  <a:schemeClr val="bg1"/>
                </a:solidFill>
                <a:latin typeface="Georgia Pro" panose="020F0502020204030204" pitchFamily="18" charset="0"/>
              </a:rPr>
              <a:t>- </a:t>
            </a:r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 Generated Data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66800" y="769300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Project Review-</a:t>
            </a:r>
            <a:r>
              <a:rPr lang="en-US" sz="8000" dirty="0" err="1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SeaAlert</a:t>
            </a: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7180" y="3588713"/>
            <a:ext cx="4722020" cy="4054933"/>
            <a:chOff x="0" y="-47625"/>
            <a:chExt cx="6296027" cy="503746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5"/>
              <a:ext cx="6296027" cy="3234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message text (synthetic VHF-style transcript)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Output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4-class severity label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6400" y="3575639"/>
            <a:ext cx="6412120" cy="3310528"/>
            <a:chOff x="0" y="-47625"/>
            <a:chExt cx="7507051" cy="2154778"/>
          </a:xfrm>
        </p:grpSpPr>
        <p:sp>
          <p:nvSpPr>
            <p:cNvPr id="8" name="TextBox 8"/>
            <p:cNvSpPr txBox="1"/>
            <p:nvPr/>
          </p:nvSpPr>
          <p:spPr>
            <a:xfrm>
              <a:off x="51311" y="654778"/>
              <a:ext cx="7455740" cy="1452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l"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on a hard subset: 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actual_codeword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 = NONE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with masking: replace codewords with [CODEWORD]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22288" y="3573561"/>
            <a:ext cx="6238003" cy="6222547"/>
            <a:chOff x="-115675" y="-47625"/>
            <a:chExt cx="5868775" cy="8296729"/>
          </a:xfrm>
        </p:grpSpPr>
        <p:sp>
          <p:nvSpPr>
            <p:cNvPr id="11" name="TextBox 11"/>
            <p:cNvSpPr txBox="1"/>
            <p:nvPr/>
          </p:nvSpPr>
          <p:spPr>
            <a:xfrm>
              <a:off x="-115675" y="1802895"/>
              <a:ext cx="5753100" cy="6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</a:rPr>
                <a:t>Built a balanced synthetic dataset (300 samples, 75 per class) with realistic metadata (style, scenario, etc.)</a:t>
              </a:r>
            </a:p>
            <a:p>
              <a:pPr marL="800100" lvl="1" indent="-342900">
                <a:lnSpc>
                  <a:spcPts val="2939"/>
                </a:lnSpc>
                <a:buFont typeface="Courier New" panose="02070309020205020404" pitchFamily="49" charset="0"/>
                <a:buChar char="o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Showed that codewords and style can act as shortcuts and measured the drop under masking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Compared a classical baseline </a:t>
              </a:r>
            </a:p>
            <a:p>
              <a:pPr lvl="1">
                <a:lnSpc>
                  <a:spcPts val="2939"/>
                </a:lnSpc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(TF-IDF+LR) vs a transformer baseline (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DistilBERT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) under the same robust settings</a:t>
              </a: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5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000" dirty="0">
                <a:solidFill>
                  <a:srgbClr val="F0F5F9"/>
                </a:solidFill>
                <a:latin typeface="Georgia Pro"/>
                <a:ea typeface="Georgia Pro"/>
                <a:cs typeface="Georgia Pro"/>
                <a:sym typeface="Georgia Pro"/>
              </a:rPr>
              <a:t>Goal: Classify maritime VHF messages into 4 severity levels (Routine, Safety, Urgency, Distress)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תמונה 9" descr="תמונה שמכילה מערבולת, טבע, ג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47AA2EE-F7D8-7417-03F4-7EB9359E20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872"/>
            <a:ext cx="18430877" cy="10287000"/>
          </a:xfrm>
          <a:prstGeom prst="rect">
            <a:avLst/>
          </a:prstGeom>
        </p:spPr>
      </p:pic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354C955-CFDC-FBA7-8250-782361DD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39662"/>
              </p:ext>
            </p:extLst>
          </p:nvPr>
        </p:nvGraphicFramePr>
        <p:xfrm>
          <a:off x="0" y="854968"/>
          <a:ext cx="18430875" cy="95773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2953">
                  <a:extLst>
                    <a:ext uri="{9D8B030D-6E8A-4147-A177-3AD203B41FA5}">
                      <a16:colId xmlns:a16="http://schemas.microsoft.com/office/drawing/2014/main" val="4178354560"/>
                    </a:ext>
                  </a:extLst>
                </a:gridCol>
                <a:gridCol w="883012">
                  <a:extLst>
                    <a:ext uri="{9D8B030D-6E8A-4147-A177-3AD203B41FA5}">
                      <a16:colId xmlns:a16="http://schemas.microsoft.com/office/drawing/2014/main" val="1797292310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1714225556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2413826187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7487261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8749946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997277479"/>
                    </a:ext>
                  </a:extLst>
                </a:gridCol>
              </a:tblGrid>
              <a:tr h="114419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Task</a:t>
                      </a:r>
                      <a:endParaRPr lang="en" sz="2000" b="1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Data &amp;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Key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Relation to 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SeaAlert</a:t>
                      </a:r>
                      <a:endParaRPr lang="en" sz="2400" b="1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523842"/>
                  </a:ext>
                </a:extLst>
              </a:tr>
              <a:tr h="266979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AI-based approach for transcribing and classifying unstructured emergency call data: A methodological proposal.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ASR + classify emergency calls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2019 “1-9-2” calls (SAMU Brazil)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Speech-to-text + text classification pipeline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Works despite noisy audio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Same pipeline idea: comms -&gt; transcript -&gt; severity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980005755"/>
                  </a:ext>
                </a:extLst>
              </a:tr>
              <a:tr h="3093566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Adaptation and Optimization of ASR for the Maritime Domain in VHF Communication.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VHF ASR (noise, accents, jargon)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~62h VHF (EN+DE), ~6h real test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XLSR; compare to Whisper (WER)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Lower WER after adaptation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transcripts improve downstream severity model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761453798"/>
                  </a:ext>
                </a:extLst>
              </a:tr>
              <a:tr h="266979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Synthetic Data Generation with Large Language Models for Text Classification: Potential and Limitations.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DM Sans" pitchFamily="2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When synthetic text helps classifiers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Multi-setting synthetic-text studies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generates labeled text; train classifiers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Helps sometimes, sensitive to ambiguity/eval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Supports our approach + warns to use robust eval (NONE-only, masking)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035467953"/>
                  </a:ext>
                </a:extLst>
              </a:tr>
            </a:tbl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145310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Georgia Pro" panose="02040502050405020303" pitchFamily="18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C0BC86-3886-623E-44E1-3ED738625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04E6D70-E4E2-8E28-12AF-C6F99F16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652" y="4873390"/>
            <a:ext cx="4587088" cy="54483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5228193-5CA0-4EDC-FBE9-76195CA7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599" y="4873391"/>
            <a:ext cx="5141259" cy="548298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F071B75-F65F-D2CF-599F-B0EBF5AAB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890734"/>
            <a:ext cx="8523794" cy="54483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B3814B3-F745-136A-9BEE-B505FFBBB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26247"/>
            <a:ext cx="8559653" cy="386448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E4AAA19-B127-5BB9-2106-6D6BFA129396}"/>
              </a:ext>
            </a:extLst>
          </p:cNvPr>
          <p:cNvSpPr txBox="1"/>
          <p:nvPr/>
        </p:nvSpPr>
        <p:spPr>
          <a:xfrm>
            <a:off x="3276600" y="-34690"/>
            <a:ext cx="132106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5400" dirty="0">
                <a:solidFill>
                  <a:schemeClr val="bg1"/>
                </a:solidFill>
                <a:latin typeface="Georgia Pro" panose="02040502050405020303" pitchFamily="18" charset="0"/>
              </a:rPr>
              <a:t>Data Generation - Prompt Design</a:t>
            </a:r>
            <a:endParaRPr lang="he-IL" sz="44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D0D364C-A157-E957-9CC6-9AF079BA9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652" y="1026247"/>
            <a:ext cx="9728348" cy="38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A59415-5536-8ED7-2B7D-4A82DBC94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1F2131F-8645-C6A6-68D0-6E2F486A73D0}"/>
              </a:ext>
            </a:extLst>
          </p:cNvPr>
          <p:cNvSpPr txBox="1"/>
          <p:nvPr/>
        </p:nvSpPr>
        <p:spPr>
          <a:xfrm>
            <a:off x="4191000" y="2019300"/>
            <a:ext cx="13258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br>
              <a:rPr lang="en-US" dirty="0"/>
            </a:br>
            <a:endParaRPr lang="he-IL" dirty="0"/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A338A044-CA70-5FE2-74A4-46F36D3E1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9483"/>
              </p:ext>
            </p:extLst>
          </p:nvPr>
        </p:nvGraphicFramePr>
        <p:xfrm>
          <a:off x="0" y="1276911"/>
          <a:ext cx="18288000" cy="7981389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955783574"/>
                    </a:ext>
                  </a:extLst>
                </a:gridCol>
                <a:gridCol w="5231027">
                  <a:extLst>
                    <a:ext uri="{9D8B030D-6E8A-4147-A177-3AD203B41FA5}">
                      <a16:colId xmlns:a16="http://schemas.microsoft.com/office/drawing/2014/main" val="31037638"/>
                    </a:ext>
                  </a:extLst>
                </a:gridCol>
                <a:gridCol w="5025081">
                  <a:extLst>
                    <a:ext uri="{9D8B030D-6E8A-4147-A177-3AD203B41FA5}">
                      <a16:colId xmlns:a16="http://schemas.microsoft.com/office/drawing/2014/main" val="3726234552"/>
                    </a:ext>
                  </a:extLst>
                </a:gridCol>
                <a:gridCol w="6507892">
                  <a:extLst>
                    <a:ext uri="{9D8B030D-6E8A-4147-A177-3AD203B41FA5}">
                      <a16:colId xmlns:a16="http://schemas.microsoft.com/office/drawing/2014/main" val="3349944758"/>
                    </a:ext>
                  </a:extLst>
                </a:gridCol>
              </a:tblGrid>
              <a:tr h="91806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Label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Informal (No Codeword)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Third Party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Formal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82951"/>
                  </a:ext>
                </a:extLst>
              </a:tr>
              <a:tr h="70633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Distress</a:t>
                      </a:r>
                      <a:endParaRPr lang="en" sz="2000" b="1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"Red Sea Runner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,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we’re taking on  water, it’s coming in fast and we can’t keep up. Visibility’s terrible in this fog. Need immediate assistance, anyone nearby respond."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"MAYDAY RELAY, MAYDAY RELAY, MAYDAY RELAY. I’m a nearby boat, I just picked up a MAYDAY from SEA BREEZE, call sign 4XCD2. </a:t>
                      </a:r>
                      <a:endParaRPr lang="he-IL" sz="2400" b="0" dirty="0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They report a person overboard off </a:t>
                      </a:r>
                      <a:r>
                        <a:rPr lang="en" sz="2400" b="0" dirty="0" err="1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Palmahim</a:t>
                      </a: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 Beach and the visibility is really poor - they’re struggling to keep sight of them. Any vessel in the area assist immediately. OVER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"MAYDAY, MAYDAY, MAYDAY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THIS IS GALILEE STAR, GALILEE STAR, GALILEE STAR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CALL SIGN 4XJK5 MMSI 520511037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POSITION 32°28.0'N 034°52.0'E (HADERA AREA)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FIRE ON BOARD, STRONG WIND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REQUIRE IMMEDIATE ASSISTANCE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3 PERSONS ON BOARD</a:t>
                      </a:r>
                    </a:p>
                    <a:p>
                      <a:pPr rtl="0"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  <a:effectLst/>
                          <a:latin typeface="DM Sans" pitchFamily="2" charset="0"/>
                        </a:rPr>
                        <a:t>OVER."</a:t>
                      </a:r>
                    </a:p>
                  </a:txBody>
                  <a:tcPr marL="52223" marR="52223" marT="34815" marB="3481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508085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2E729D7-AB0C-32BB-3F92-7697247C7961}"/>
              </a:ext>
            </a:extLst>
          </p:cNvPr>
          <p:cNvSpPr txBox="1"/>
          <p:nvPr/>
        </p:nvSpPr>
        <p:spPr>
          <a:xfrm>
            <a:off x="6324600" y="324445"/>
            <a:ext cx="51054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Georgia Pro" panose="02040502050405020303" pitchFamily="18" charset="0"/>
              </a:rPr>
              <a:t>Examples:</a:t>
            </a:r>
            <a:endParaRPr lang="he-IL" sz="54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5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219200" y="2400300"/>
            <a:ext cx="61722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Dataset (what we created)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277347" y="3073567"/>
            <a:ext cx="84582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Synthetic VHF/SAR message dataset: 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300 samples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4 severity labels: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Routine, Safety, Urgency, Distress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text, label,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scenario_type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style, vessel, location, weather, POB, codeword</a:t>
            </a:r>
          </a:p>
          <a:p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10668000" y="2340602"/>
            <a:ext cx="54864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generation + labeling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9795934" y="3068912"/>
            <a:ext cx="845820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Messages were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LLM-generated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with controlled scenario + metadata (style, vessel, location, weather, POB)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Labels assigned by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scenario severity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(4-class 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Codewords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may appear (MAYDAY / PAN PAN / SECURITE) to reflect real radio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Added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 extraction + masking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to support robustness tests in Stage 2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8087253" y="6435224"/>
            <a:ext cx="2780244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EDA highlights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6781800" y="7175570"/>
            <a:ext cx="694266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Clean core 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0 missing in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text+label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no duplicates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 classes: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Shortcut signals: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codewords present in ~55% + style-label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Takeaway: evaluate on NONE-only + masked input to test true context understanding</a:t>
            </a: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86946A6-9D74-25FE-6517-CC284BD5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5792827"/>
            <a:ext cx="6710424" cy="440411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A6767CB-EC74-875E-BD50-2E5680C2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6239011"/>
            <a:ext cx="4690534" cy="4047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b="1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19" y="2796093"/>
            <a:ext cx="5829981" cy="267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A (classical): 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TF-IDF  + Logistic Regression</a:t>
            </a:r>
            <a:endParaRPr lang="he-IL" sz="2000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B (pretrained): 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 fine-tuning, 4-class head</a:t>
            </a:r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2531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3542" y="2394835"/>
            <a:ext cx="3076953" cy="578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Baselines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7733" y="3174525"/>
            <a:ext cx="6143248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Key finding: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Masking causes a large drop (especially </a:t>
            </a:r>
            <a:r>
              <a:rPr lang="en-US" sz="2000" dirty="0" err="1">
                <a:solidFill>
                  <a:srgbClr val="F0F5F9"/>
                </a:solidFill>
                <a:latin typeface="DM Sans"/>
              </a:rPr>
              <a:t>BoW+LR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) → indicates shortcut reliance on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  <a:r>
              <a:rPr lang="en" sz="2000" dirty="0">
                <a:solidFill>
                  <a:srgbClr val="F0F5F9"/>
                </a:solidFill>
                <a:latin typeface="DM Sans"/>
              </a:rPr>
              <a:t>codewords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.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0F5F9"/>
                </a:solidFill>
                <a:latin typeface="DM Sans"/>
                <a:sym typeface="DM Sans"/>
              </a:rPr>
              <a:t>DistilBERT</a:t>
            </a:r>
            <a:r>
              <a:rPr lang="en-US" sz="2000" b="1" dirty="0">
                <a:solidFill>
                  <a:srgbClr val="F0F5F9"/>
                </a:solidFill>
                <a:latin typeface="DM Sans"/>
                <a:sym typeface="DM Sans"/>
              </a:rPr>
              <a:t> is more robust </a:t>
            </a:r>
            <a:r>
              <a:rPr lang="en-US" sz="2000" dirty="0">
                <a:solidFill>
                  <a:srgbClr val="F0F5F9"/>
                </a:solidFill>
                <a:latin typeface="DM Sans"/>
                <a:sym typeface="DM Sans"/>
              </a:rPr>
              <a:t>under masking and performs best on NONE-only.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6476" y="2219204"/>
            <a:ext cx="2695951" cy="57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25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06C01-652B-2019-0D8A-655DB75D3A9C}"/>
              </a:ext>
            </a:extLst>
          </p:cNvPr>
          <p:cNvSpPr txBox="1"/>
          <p:nvPr/>
        </p:nvSpPr>
        <p:spPr>
          <a:xfrm>
            <a:off x="12697032" y="3019833"/>
            <a:ext cx="58299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Full test: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standard split (60 samples)</a:t>
            </a: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NONE-only: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test samples with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actual_codeword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= NONE (31 samples)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Masked input: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replace MAYDAY / PAN PAN / SECURITE with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[CODEWORD]</a:t>
            </a:r>
            <a:endParaRPr lang="en-US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E2C4FD6-5944-30CD-E939-7C60C0CCD02B}"/>
              </a:ext>
            </a:extLst>
          </p:cNvPr>
          <p:cNvSpPr txBox="1"/>
          <p:nvPr/>
        </p:nvSpPr>
        <p:spPr>
          <a:xfrm>
            <a:off x="13746948" y="2357351"/>
            <a:ext cx="4226855" cy="58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setup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316AEB6-AD57-AE92-486E-0B8D9C07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5981700"/>
            <a:ext cx="5779180" cy="43053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1106917-6EFB-E5DE-F2B1-8294A461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982" y="5981700"/>
            <a:ext cx="5748526" cy="42757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4E90FF9-2906-13D0-3D07-CC8C82A4B2A0}"/>
              </a:ext>
            </a:extLst>
          </p:cNvPr>
          <p:cNvSpPr txBox="1"/>
          <p:nvPr/>
        </p:nvSpPr>
        <p:spPr>
          <a:xfrm>
            <a:off x="9623002" y="5645034"/>
            <a:ext cx="62373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000" b="1" u="sng" dirty="0" err="1">
                <a:solidFill>
                  <a:schemeClr val="bg1"/>
                </a:solidFill>
                <a:latin typeface="DM Sans" pitchFamily="2" charset="0"/>
              </a:rPr>
              <a:t>BoW+LR</a:t>
            </a:r>
            <a:r>
              <a:rPr lang="en" sz="2000" b="1" u="sng" dirty="0">
                <a:solidFill>
                  <a:schemeClr val="bg1"/>
                </a:solidFill>
                <a:latin typeface="DM Sans" pitchFamily="2" charset="0"/>
              </a:rPr>
              <a:t> Confusion Matrices (Full vs Masked):</a:t>
            </a:r>
            <a:endParaRPr lang="he-IL" sz="20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6BD7064-D863-0D2B-DABC-F03C17F4C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0" y="5469645"/>
            <a:ext cx="6719997" cy="4807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5E0A7398-98EF-6DE7-C97A-A82EEDEF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28115"/>
              </p:ext>
            </p:extLst>
          </p:nvPr>
        </p:nvGraphicFramePr>
        <p:xfrm>
          <a:off x="0" y="2171700"/>
          <a:ext cx="18288000" cy="81247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5244">
                  <a:extLst>
                    <a:ext uri="{9D8B030D-6E8A-4147-A177-3AD203B41FA5}">
                      <a16:colId xmlns:a16="http://schemas.microsoft.com/office/drawing/2014/main" val="174990225"/>
                    </a:ext>
                  </a:extLst>
                </a:gridCol>
                <a:gridCol w="4072538">
                  <a:extLst>
                    <a:ext uri="{9D8B030D-6E8A-4147-A177-3AD203B41FA5}">
                      <a16:colId xmlns:a16="http://schemas.microsoft.com/office/drawing/2014/main" val="765249351"/>
                    </a:ext>
                  </a:extLst>
                </a:gridCol>
                <a:gridCol w="7299832">
                  <a:extLst>
                    <a:ext uri="{9D8B030D-6E8A-4147-A177-3AD203B41FA5}">
                      <a16:colId xmlns:a16="http://schemas.microsoft.com/office/drawing/2014/main" val="1597894829"/>
                    </a:ext>
                  </a:extLst>
                </a:gridCol>
                <a:gridCol w="1459966">
                  <a:extLst>
                    <a:ext uri="{9D8B030D-6E8A-4147-A177-3AD203B41FA5}">
                      <a16:colId xmlns:a16="http://schemas.microsoft.com/office/drawing/2014/main" val="677018264"/>
                    </a:ext>
                  </a:extLst>
                </a:gridCol>
                <a:gridCol w="4610420">
                  <a:extLst>
                    <a:ext uri="{9D8B030D-6E8A-4147-A177-3AD203B41FA5}">
                      <a16:colId xmlns:a16="http://schemas.microsoft.com/office/drawing/2014/main" val="1218880535"/>
                    </a:ext>
                  </a:extLst>
                </a:gridCol>
              </a:tblGrid>
              <a:tr h="320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Step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Scope (what)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Technical (how)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Due date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Expected outcome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884551251"/>
                  </a:ext>
                </a:extLst>
              </a:tr>
              <a:tr h="1283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Expand dataset to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1,000-1,500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Generate new scenarios, keep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balanced classes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, keep metadata (style, vessel, weather, location, POB)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Larger, more diverse dataset, fewer artifacts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000169212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dataset quality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hard cases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(implicit distress),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borderline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examples, reduce “template” patterns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realism, harder evaluation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307625560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Stronger baselines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RoBERTa-base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and/or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DeBERTa-v3-base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for 4-class classification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Higher Macro-F1, better generalization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329603625"/>
                  </a:ext>
                </a:extLst>
              </a:tr>
              <a:tr h="1008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4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Robustness evaluation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Re-run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Full / NONE-only / Masked</a:t>
                      </a:r>
                      <a:endParaRPr lang="en" sz="2000" dirty="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Proof model learns context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791934186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5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Error analysis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Inspect confusion pairs + analyze failures (esp. Urgency vs Distress), sample-level review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Clear explanation of weaknesses + next fixes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4122723168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6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Optional: LLM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zero-shot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(prompted classification) as reference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Compare classical vs transformer vs LLM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11581157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7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Package + final deliverables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Clean notebook, tables/graphs, conclusions, limitations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Ready report + reproducible results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82813293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8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Prepare final presentation</a:t>
                      </a:r>
                      <a:endParaRPr lang="en" sz="200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slides, final figures, key takeaways + demo examples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week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presentation ready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0313782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969</Words>
  <Application>Microsoft Macintosh PowerPoint</Application>
  <PresentationFormat>מותאם אישית</PresentationFormat>
  <Paragraphs>161</Paragraphs>
  <Slides>8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Georgia Pro Light</vt:lpstr>
      <vt:lpstr>Courier New</vt:lpstr>
      <vt:lpstr>Georgia Pro</vt:lpstr>
      <vt:lpstr>Arial</vt:lpstr>
      <vt:lpstr>Calibri</vt:lpstr>
      <vt:lpstr>Aptos</vt:lpstr>
      <vt:lpstr>DM Sans Bold</vt:lpstr>
      <vt:lpstr>DM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15</cp:revision>
  <dcterms:created xsi:type="dcterms:W3CDTF">2006-08-16T00:00:00Z</dcterms:created>
  <dcterms:modified xsi:type="dcterms:W3CDTF">2025-12-22T08:59:35Z</dcterms:modified>
  <dc:identifier>DAG6Kokl9Zk</dc:identifier>
</cp:coreProperties>
</file>